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8" r:id="rId4"/>
    <p:sldMasterId id="2147483659" r:id="rId5"/>
    <p:sldMasterId id="2147483661" r:id="rId6"/>
    <p:sldMasterId id="2147483687" r:id="rId7"/>
  </p:sldMasterIdLst>
  <p:notesMasterIdLst>
    <p:notesMasterId r:id="rId17"/>
  </p:notesMasterIdLst>
  <p:handoutMasterIdLst>
    <p:handoutMasterId r:id="rId18"/>
  </p:handoutMasterIdLst>
  <p:sldIdLst>
    <p:sldId id="263" r:id="rId8"/>
    <p:sldId id="508" r:id="rId9"/>
    <p:sldId id="563" r:id="rId10"/>
    <p:sldId id="564" r:id="rId11"/>
    <p:sldId id="522" r:id="rId12"/>
    <p:sldId id="567" r:id="rId13"/>
    <p:sldId id="548" r:id="rId14"/>
    <p:sldId id="551" r:id="rId15"/>
    <p:sldId id="568" r:id="rId1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3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7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李艳" initials="李艳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5F5F5F"/>
    <a:srgbClr val="99CC00"/>
    <a:srgbClr val="FFCC00"/>
    <a:srgbClr val="FF9933"/>
    <a:srgbClr val="FF9900"/>
    <a:srgbClr val="C0C0C0"/>
    <a:srgbClr val="B2B2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676" autoAdjust="0"/>
    <p:restoredTop sz="93321" autoAdjust="0"/>
  </p:normalViewPr>
  <p:slideViewPr>
    <p:cSldViewPr>
      <p:cViewPr>
        <p:scale>
          <a:sx n="66" d="100"/>
          <a:sy n="66" d="100"/>
        </p:scale>
        <p:origin x="-546" y="-90"/>
      </p:cViewPr>
      <p:guideLst>
        <p:guide orient="horz" pos="2232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586" y="-90"/>
      </p:cViewPr>
      <p:guideLst>
        <p:guide orient="horz" pos="2976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D0B2C-AF51-475D-B4EA-810CE26E2204}" type="datetimeFigureOut">
              <a:rPr lang="zh-CN" altLang="en-US" smtClean="0"/>
              <a:pPr/>
              <a:t>2017/12/19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5E712-CC0C-4AAC-A403-C7C17EC072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87718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A083F3A-B72C-4BF9-A15C-825612F779BC}" type="datetimeFigureOut">
              <a:rPr lang="zh-CN" altLang="en-US"/>
              <a:pPr>
                <a:defRPr/>
              </a:pPr>
              <a:t>2017/12/19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F0BCB88-E7B3-4A4A-8B7F-5AFAD617D1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2980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8196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31367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43682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304835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BCB88-E7B3-4A4A-8B7F-5AFAD617D17F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063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91478" y="2564904"/>
            <a:ext cx="10273141" cy="675506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47594" y="3356992"/>
            <a:ext cx="9267327" cy="4320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9072331" y="5876925"/>
            <a:ext cx="2688167" cy="64770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>
                <a:solidFill>
                  <a:srgbClr val="99CC00"/>
                </a:solidFill>
                <a:latin typeface="方正黑体简体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 hasCustomPrompt="1"/>
          </p:nvPr>
        </p:nvSpPr>
        <p:spPr>
          <a:xfrm>
            <a:off x="1583499" y="1484785"/>
            <a:ext cx="2607488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 hasCustomPrompt="1"/>
          </p:nvPr>
        </p:nvSpPr>
        <p:spPr>
          <a:xfrm>
            <a:off x="6288021" y="148478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 hasCustomPrompt="1"/>
          </p:nvPr>
        </p:nvSpPr>
        <p:spPr>
          <a:xfrm>
            <a:off x="6288021" y="400506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1583499" y="4005065"/>
            <a:ext cx="1440160" cy="764904"/>
          </a:xfrm>
        </p:spPr>
        <p:txBody>
          <a:bodyPr>
            <a:normAutofit/>
          </a:bodyPr>
          <a:lstStyle>
            <a:lvl1pPr marL="342900" marR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02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91478" y="2564904"/>
            <a:ext cx="10273141" cy="675506"/>
          </a:xfrm>
          <a:prstGeom prst="rect">
            <a:avLst/>
          </a:prstGeom>
        </p:spPr>
        <p:txBody>
          <a:bodyPr anchor="ctr"/>
          <a:lstStyle>
            <a:lvl1pPr algn="r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47594" y="3356992"/>
            <a:ext cx="9267327" cy="43204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9072331" y="5876925"/>
            <a:ext cx="2688167" cy="64770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>
                <a:solidFill>
                  <a:srgbClr val="99CC00"/>
                </a:solidFill>
                <a:latin typeface="方正黑体简体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431371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H="1">
            <a:off x="335361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783398" y="692944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687388" y="1052984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260648"/>
            <a:ext cx="11452853" cy="49006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8955" y="908720"/>
            <a:ext cx="11425269" cy="5256584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 b="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783398" y="692944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flipH="1">
            <a:off x="687388" y="1052984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 hasCustomPrompt="1"/>
          </p:nvPr>
        </p:nvSpPr>
        <p:spPr>
          <a:xfrm>
            <a:off x="1583499" y="1484785"/>
            <a:ext cx="2607488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 hasCustomPrompt="1"/>
          </p:nvPr>
        </p:nvSpPr>
        <p:spPr>
          <a:xfrm>
            <a:off x="6288021" y="148478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03</a:t>
            </a:r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 hasCustomPrompt="1"/>
          </p:nvPr>
        </p:nvSpPr>
        <p:spPr>
          <a:xfrm>
            <a:off x="6288021" y="4005065"/>
            <a:ext cx="1440160" cy="764904"/>
          </a:xfr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zh-CN" dirty="0" smtClean="0"/>
              <a:t>04</a:t>
            </a:r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1583499" y="4005065"/>
            <a:ext cx="1440160" cy="764904"/>
          </a:xfrm>
        </p:spPr>
        <p:txBody>
          <a:bodyPr>
            <a:normAutofit/>
          </a:bodyPr>
          <a:lstStyle>
            <a:lvl1pPr marL="342900" marR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4800">
                <a:solidFill>
                  <a:srgbClr val="99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42900" marR="0" lvl="0" indent="-34290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 smtClean="0"/>
              <a:t>02</a:t>
            </a:r>
            <a:endParaRPr lang="zh-CN" altLang="en-US" dirty="0" smtClean="0"/>
          </a:p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188640"/>
            <a:ext cx="10972800" cy="490066"/>
          </a:xfrm>
          <a:prstGeom prst="rect">
            <a:avLst/>
          </a:prstGeom>
        </p:spPr>
        <p:txBody>
          <a:bodyPr/>
          <a:lstStyle>
            <a:lvl1pPr algn="l">
              <a:defRPr lang="zh-CN" altLang="en-US" sz="2800" b="1" kern="120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196753"/>
            <a:ext cx="53848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196753"/>
            <a:ext cx="53848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431371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flipH="1">
            <a:off x="335361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371" y="202630"/>
            <a:ext cx="10972800" cy="634082"/>
          </a:xfrm>
          <a:prstGeom prst="rect">
            <a:avLst/>
          </a:prstGeom>
        </p:spPr>
        <p:txBody>
          <a:bodyPr anchor="ctr"/>
          <a:lstStyle>
            <a:lvl1pPr algn="l">
              <a:defRPr lang="zh-CN" altLang="en-US" sz="2800" b="1" kern="1200" smtClean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cxnSp>
        <p:nvCxnSpPr>
          <p:cNvPr id="3" name="直接连接符 2"/>
          <p:cNvCxnSpPr/>
          <p:nvPr userDrawn="1"/>
        </p:nvCxnSpPr>
        <p:spPr>
          <a:xfrm>
            <a:off x="431371" y="476672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flipH="1">
            <a:off x="335361" y="836712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95367" y="332656"/>
            <a:ext cx="0" cy="43180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 flipH="1">
            <a:off x="399357" y="692696"/>
            <a:ext cx="800100" cy="0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1583499" y="148478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内容占位符 7"/>
          <p:cNvSpPr>
            <a:spLocks noGrp="1"/>
          </p:cNvSpPr>
          <p:nvPr>
            <p:ph sz="quarter" idx="11"/>
          </p:nvPr>
        </p:nvSpPr>
        <p:spPr>
          <a:xfrm>
            <a:off x="6288021" y="148478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内容占位符 7"/>
          <p:cNvSpPr>
            <a:spLocks noGrp="1"/>
          </p:cNvSpPr>
          <p:nvPr>
            <p:ph sz="quarter" idx="12"/>
          </p:nvPr>
        </p:nvSpPr>
        <p:spPr>
          <a:xfrm>
            <a:off x="6288021" y="400506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内容占位符 7"/>
          <p:cNvSpPr>
            <a:spLocks noGrp="1"/>
          </p:cNvSpPr>
          <p:nvPr>
            <p:ph sz="quarter" idx="13"/>
          </p:nvPr>
        </p:nvSpPr>
        <p:spPr>
          <a:xfrm>
            <a:off x="1583499" y="4005065"/>
            <a:ext cx="1440160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4800">
                <a:solidFill>
                  <a:srgbClr val="99CC00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内容占位符 7"/>
          <p:cNvSpPr>
            <a:spLocks noGrp="1"/>
          </p:cNvSpPr>
          <p:nvPr>
            <p:ph sz="quarter" idx="14"/>
          </p:nvPr>
        </p:nvSpPr>
        <p:spPr>
          <a:xfrm>
            <a:off x="1679509" y="234888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内容占位符 7"/>
          <p:cNvSpPr>
            <a:spLocks noGrp="1"/>
          </p:cNvSpPr>
          <p:nvPr>
            <p:ph sz="quarter" idx="15"/>
          </p:nvPr>
        </p:nvSpPr>
        <p:spPr>
          <a:xfrm>
            <a:off x="6384032" y="234888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内容占位符 7"/>
          <p:cNvSpPr>
            <a:spLocks noGrp="1"/>
          </p:cNvSpPr>
          <p:nvPr>
            <p:ph sz="quarter" idx="16"/>
          </p:nvPr>
        </p:nvSpPr>
        <p:spPr>
          <a:xfrm>
            <a:off x="6384032" y="486916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内容占位符 7"/>
          <p:cNvSpPr>
            <a:spLocks noGrp="1"/>
          </p:cNvSpPr>
          <p:nvPr>
            <p:ph sz="quarter" idx="17"/>
          </p:nvPr>
        </p:nvSpPr>
        <p:spPr>
          <a:xfrm>
            <a:off x="1679509" y="4869160"/>
            <a:ext cx="3840427" cy="764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>
          <a:xfrm>
            <a:off x="1391478" y="2564904"/>
            <a:ext cx="6522773" cy="675506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4" name="图片 3" descr="图片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032"/>
            <a:ext cx="12197395" cy="68549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6319" y="29158"/>
            <a:ext cx="2496277" cy="21228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9E165-D6A9-497E-8B6F-F8B465C0476D}" type="datetimeFigureOut">
              <a:rPr lang="zh-CN" altLang="en-US" smtClean="0"/>
              <a:pPr/>
              <a:t>2017/12/19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01961-4605-40D8-AD93-84053D8266F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13" descr="金智教育ppt7-2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400" y="0"/>
            <a:ext cx="12217400" cy="6858000"/>
          </a:xfrm>
          <a:prstGeom prst="rect">
            <a:avLst/>
          </a:prstGeom>
          <a:noFill/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539" y="2002594"/>
            <a:ext cx="2927648" cy="2794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2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3032"/>
            <a:ext cx="12192000" cy="68519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10907" y="20318"/>
            <a:ext cx="864096" cy="6003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elen.he\Desktop\金智教育VI应用部分（部分）  JPG\ppt  内部报告封底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283" y="-7938"/>
            <a:ext cx="12240684" cy="687387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标题 1"/>
          <p:cNvSpPr txBox="1"/>
          <p:nvPr userDrawn="1"/>
        </p:nvSpPr>
        <p:spPr>
          <a:xfrm>
            <a:off x="1391478" y="2564904"/>
            <a:ext cx="6522773" cy="675506"/>
          </a:xfrm>
          <a:prstGeom prst="rect">
            <a:avLst/>
          </a:prstGeom>
        </p:spPr>
        <p:txBody>
          <a:bodyPr anchor="ctr"/>
          <a:lstStyle>
            <a:lvl1pPr algn="r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8" name="图片 7" descr="图片1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3032"/>
            <a:ext cx="12197395" cy="685496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2343" y="29158"/>
            <a:ext cx="2280253" cy="21228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图片 6" descr="图片2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3032"/>
            <a:ext cx="12192000" cy="68519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64552" y="20318"/>
            <a:ext cx="1010451" cy="8163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ctrTitle"/>
          </p:nvPr>
        </p:nvSpPr>
        <p:spPr>
          <a:xfrm>
            <a:off x="1559496" y="3284984"/>
            <a:ext cx="8510884" cy="791845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dirty="0" smtClean="0"/>
              <a:t>中国政法大学</a:t>
            </a:r>
            <a:r>
              <a:rPr lang="en-US" altLang="zh-CN" sz="3600" dirty="0" smtClean="0"/>
              <a:t>-</a:t>
            </a:r>
            <a:r>
              <a:rPr lang="zh-CN" altLang="en-US" sz="3600" dirty="0" smtClean="0"/>
              <a:t>请假离校</a:t>
            </a:r>
            <a:r>
              <a:rPr lang="en-US" altLang="zh-CN" sz="3600" dirty="0" smtClean="0"/>
              <a:t>-</a:t>
            </a:r>
            <a:r>
              <a:rPr lang="zh-CN" altLang="en-US" sz="3600" dirty="0" smtClean="0"/>
              <a:t>教师端操作手册</a:t>
            </a:r>
            <a:endParaRPr lang="en-US" altLang="zh-CN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学工系统浏览器兼容</a:t>
            </a:r>
            <a:endParaRPr lang="zh-CN" altLang="en-US" b="1" dirty="0"/>
          </a:p>
        </p:txBody>
      </p:sp>
      <p:pic>
        <p:nvPicPr>
          <p:cNvPr id="1026" name="Picture 2" descr="C:\Users\jinzhi\Desktop\QQ图片201709201142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00574"/>
            <a:ext cx="1219200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/>
          <a:lstStyle/>
          <a:p>
            <a:r>
              <a:rPr lang="zh-CN" altLang="en-US" b="1" dirty="0" smtClean="0"/>
              <a:t>智慧法大如何访问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85860"/>
            <a:ext cx="709613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239008" y="1285860"/>
            <a:ext cx="452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通过校园官网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www.cupl.edu.cn【1】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位置进入到智慧法大登录页面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81026" y="5072074"/>
            <a:ext cx="428628" cy="428628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5274" y="514351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14456"/>
            <a:ext cx="7024694" cy="46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859"/>
          </a:xfrm>
        </p:spPr>
        <p:txBody>
          <a:bodyPr/>
          <a:lstStyle/>
          <a:p>
            <a:r>
              <a:rPr lang="zh-CN" altLang="en-US" b="1" dirty="0" smtClean="0"/>
              <a:t>智慧法大如何登录</a:t>
            </a:r>
            <a:endParaRPr lang="zh-CN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4952992" y="2143116"/>
            <a:ext cx="1643074" cy="100013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67240" y="221455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67570" y="1357298"/>
            <a:ext cx="46434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CU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帐号及密码登录智慧法大系统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学工系统如何访问</a:t>
            </a:r>
            <a:endParaRPr lang="zh-CN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881949" y="1500174"/>
            <a:ext cx="4310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 进入智慧法大统一平台后，选择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位置“学工系统”，点击进入学工系统。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084" y="1285860"/>
            <a:ext cx="7643866" cy="45520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3524232" y="2786058"/>
            <a:ext cx="1500198" cy="571504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24430" y="2786058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57998" cy="687705"/>
          </a:xfrm>
        </p:spPr>
        <p:txBody>
          <a:bodyPr>
            <a:normAutofit/>
          </a:bodyPr>
          <a:lstStyle/>
          <a:p>
            <a:pPr lvl="0"/>
            <a:r>
              <a:rPr lang="zh-CN" altLang="en-US" b="1" dirty="0" smtClean="0"/>
              <a:t>如何进入请假离校应用</a:t>
            </a:r>
            <a:endParaRPr lang="zh-CN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67637" y="1500174"/>
            <a:ext cx="4524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进入学工系统后，在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位置点击请假离校图标，进入请假离校页面。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770604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5953124" y="3000372"/>
            <a:ext cx="1143008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96132" y="300037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757998" cy="687705"/>
          </a:xfrm>
        </p:spPr>
        <p:txBody>
          <a:bodyPr>
            <a:normAutofit/>
          </a:bodyPr>
          <a:lstStyle/>
          <a:p>
            <a:pPr lvl="0"/>
            <a:r>
              <a:rPr lang="zh-CN" altLang="en-US" b="1" dirty="0" smtClean="0"/>
              <a:t>如何审核</a:t>
            </a:r>
            <a:r>
              <a:rPr lang="zh-CN" altLang="en-US" dirty="0" smtClean="0"/>
              <a:t>请假信息</a:t>
            </a:r>
            <a:endParaRPr lang="zh-CN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67636" y="1214422"/>
            <a:ext cx="452436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进入请假离校应用后，默认进入的是请假申请页面，页面内所有待审核的学生。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选中要审核的学生，点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中的通过按钮即完成审核。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(3)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点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【2】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中的详情可以查看学生申请的详细信息。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学生请假不超过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天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含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天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的由辅导员您审核即可。超过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天的由学院负责人审核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7667636" cy="48577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122402" y="3000372"/>
            <a:ext cx="571504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8150" y="300037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8154" y="3643314"/>
            <a:ext cx="571504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23902" y="364331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/>
          </p:cNvSpPr>
          <p:nvPr/>
        </p:nvSpPr>
        <p:spPr>
          <a:xfrm>
            <a:off x="838200" y="365125"/>
            <a:ext cx="6757998" cy="687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如何</a:t>
            </a:r>
            <a:r>
              <a:rPr lang="zh-CN" altLang="en-US" sz="3600" b="1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审核销假信息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7637" y="1214422"/>
            <a:ext cx="45243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假期结束后，学生会申请销假，在请假审核页面在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处点击“审核销假”，填写</a:t>
            </a: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7667636" cy="461329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4" name="矩形 13"/>
          <p:cNvSpPr/>
          <p:nvPr/>
        </p:nvSpPr>
        <p:spPr>
          <a:xfrm>
            <a:off x="765344" y="3357562"/>
            <a:ext cx="571504" cy="28575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81092" y="335756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1"/>
            <a:ext cx="773907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15320" cy="687705"/>
          </a:xfrm>
        </p:spPr>
        <p:txBody>
          <a:bodyPr>
            <a:normAutofit/>
          </a:bodyPr>
          <a:lstStyle/>
          <a:p>
            <a:pPr lvl="0"/>
            <a:r>
              <a:rPr lang="zh-CN" altLang="en-US" b="1" dirty="0" smtClean="0"/>
              <a:t>如何查看当前学工系统的</a:t>
            </a:r>
            <a:r>
              <a:rPr lang="zh-CN" altLang="en-US" b="1" dirty="0" smtClean="0"/>
              <a:t>待办事项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3381356" y="4000504"/>
            <a:ext cx="3214710" cy="71438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40310" y="4000504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1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310446" y="3000372"/>
            <a:ext cx="428628" cy="571504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024694" y="3000372"/>
            <a:ext cx="285752" cy="285752"/>
          </a:xfrm>
          <a:prstGeom prst="rect">
            <a:avLst/>
          </a:prstGeom>
          <a:solidFill>
            <a:srgbClr val="FF00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lt1"/>
                </a:solidFill>
              </a:rPr>
              <a:t>2</a:t>
            </a:r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7637" y="1500174"/>
            <a:ext cx="45243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学工系统主页面，在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【1】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位置显示最近三条待办事项。学生请假后，会自动在审核人员页面生成待办。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(2)【2】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位置有红色数字提醒可以直观看到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当前总共有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多少条待办事宜。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自定义设计方案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solidFill>
            <a:srgbClr val="0070C0"/>
          </a:solidFill>
          <a:prstDash val="dash"/>
        </a:ln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内部报告模板2-1 - 副本</Template>
  <TotalTime>428</TotalTime>
  <Words>315</Words>
  <Application>Microsoft Office PowerPoint</Application>
  <PresentationFormat>自定义</PresentationFormat>
  <Paragraphs>38</Paragraphs>
  <Slides>9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7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自定义设计方案</vt:lpstr>
      <vt:lpstr>2_自定义设计方案</vt:lpstr>
      <vt:lpstr>1_自定义设计方案</vt:lpstr>
      <vt:lpstr>4_自定义设计方案</vt:lpstr>
      <vt:lpstr>5_自定义设计方案</vt:lpstr>
      <vt:lpstr>3_自定义设计方案</vt:lpstr>
      <vt:lpstr>7_自定义设计方案</vt:lpstr>
      <vt:lpstr>中国政法大学-请假离校-教师端操作手册</vt:lpstr>
      <vt:lpstr>学工系统浏览器兼容</vt:lpstr>
      <vt:lpstr>智慧法大如何访问</vt:lpstr>
      <vt:lpstr>智慧法大如何登录</vt:lpstr>
      <vt:lpstr>学工系统如何访问</vt:lpstr>
      <vt:lpstr>如何进入请假离校应用</vt:lpstr>
      <vt:lpstr>如何审核请假信息</vt:lpstr>
      <vt:lpstr>幻灯片 8</vt:lpstr>
      <vt:lpstr>如何查看当前学工系统的待办事项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sdong</dc:creator>
  <cp:lastModifiedBy>China</cp:lastModifiedBy>
  <cp:revision>1444</cp:revision>
  <dcterms:created xsi:type="dcterms:W3CDTF">2011-07-28T07:14:00Z</dcterms:created>
  <dcterms:modified xsi:type="dcterms:W3CDTF">2017-12-19T08:03:19Z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