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8" r:id="rId4"/>
    <p:sldMasterId id="2147483659" r:id="rId5"/>
    <p:sldMasterId id="2147483661" r:id="rId6"/>
    <p:sldMasterId id="2147483687" r:id="rId7"/>
  </p:sldMasterIdLst>
  <p:notesMasterIdLst>
    <p:notesMasterId r:id="rId16"/>
  </p:notesMasterIdLst>
  <p:handoutMasterIdLst>
    <p:handoutMasterId r:id="rId17"/>
  </p:handoutMasterIdLst>
  <p:sldIdLst>
    <p:sldId id="263" r:id="rId8"/>
    <p:sldId id="508" r:id="rId9"/>
    <p:sldId id="563" r:id="rId10"/>
    <p:sldId id="564" r:id="rId11"/>
    <p:sldId id="522" r:id="rId12"/>
    <p:sldId id="548" r:id="rId13"/>
    <p:sldId id="551" r:id="rId14"/>
    <p:sldId id="552" r:id="rId1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3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7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李艳" initials="李艳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5F5F5F"/>
    <a:srgbClr val="99CC00"/>
    <a:srgbClr val="FFCC00"/>
    <a:srgbClr val="FF9933"/>
    <a:srgbClr val="FF9900"/>
    <a:srgbClr val="C0C0C0"/>
    <a:srgbClr val="B2B2B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7105" autoAdjust="0"/>
    <p:restoredTop sz="93321" autoAdjust="0"/>
  </p:normalViewPr>
  <p:slideViewPr>
    <p:cSldViewPr>
      <p:cViewPr varScale="1">
        <p:scale>
          <a:sx n="65" d="100"/>
          <a:sy n="65" d="100"/>
        </p:scale>
        <p:origin x="-438" y="-114"/>
      </p:cViewPr>
      <p:guideLst>
        <p:guide orient="horz" pos="2232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586" y="-90"/>
      </p:cViewPr>
      <p:guideLst>
        <p:guide orient="horz" pos="2976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D0B2C-AF51-475D-B4EA-810CE26E2204}" type="datetimeFigureOut">
              <a:rPr lang="zh-CN" altLang="en-US" smtClean="0"/>
              <a:pPr/>
              <a:t>2017/10/12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5E712-CC0C-4AAC-A403-C7C17EC072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87718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A083F3A-B72C-4BF9-A15C-825612F779BC}" type="datetimeFigureOut">
              <a:rPr lang="zh-CN" altLang="en-US"/>
              <a:pPr>
                <a:defRPr/>
              </a:pPr>
              <a:t>2017/10/12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F0BCB88-E7B3-4A4A-8B7F-5AFAD617D1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2980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81960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31367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43682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0636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91478" y="2564904"/>
            <a:ext cx="10273141" cy="675506"/>
          </a:xfrm>
          <a:prstGeom prst="rect">
            <a:avLst/>
          </a:prstGeom>
        </p:spPr>
        <p:txBody>
          <a:bodyPr anchor="ctr"/>
          <a:lstStyle>
            <a:lvl1pPr algn="r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47594" y="3356992"/>
            <a:ext cx="9267327" cy="4320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9072331" y="5876925"/>
            <a:ext cx="2688167" cy="647700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2000">
                <a:solidFill>
                  <a:srgbClr val="99CC00"/>
                </a:solidFill>
                <a:latin typeface="方正黑体简体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 hasCustomPrompt="1"/>
          </p:nvPr>
        </p:nvSpPr>
        <p:spPr>
          <a:xfrm>
            <a:off x="1583499" y="1484785"/>
            <a:ext cx="2607488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9" name="内容占位符 7"/>
          <p:cNvSpPr>
            <a:spLocks noGrp="1"/>
          </p:cNvSpPr>
          <p:nvPr>
            <p:ph sz="quarter" idx="11" hasCustomPrompt="1"/>
          </p:nvPr>
        </p:nvSpPr>
        <p:spPr>
          <a:xfrm>
            <a:off x="6288021" y="148478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10" name="内容占位符 7"/>
          <p:cNvSpPr>
            <a:spLocks noGrp="1"/>
          </p:cNvSpPr>
          <p:nvPr>
            <p:ph sz="quarter" idx="12" hasCustomPrompt="1"/>
          </p:nvPr>
        </p:nvSpPr>
        <p:spPr>
          <a:xfrm>
            <a:off x="6288021" y="400506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11" name="内容占位符 7"/>
          <p:cNvSpPr>
            <a:spLocks noGrp="1"/>
          </p:cNvSpPr>
          <p:nvPr>
            <p:ph sz="quarter" idx="13" hasCustomPrompt="1"/>
          </p:nvPr>
        </p:nvSpPr>
        <p:spPr>
          <a:xfrm>
            <a:off x="1583499" y="4005065"/>
            <a:ext cx="1440160" cy="764904"/>
          </a:xfrm>
        </p:spPr>
        <p:txBody>
          <a:bodyPr>
            <a:normAutofit/>
          </a:bodyPr>
          <a:lstStyle>
            <a:lvl1pPr marL="342900" marR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02</a:t>
            </a:r>
            <a:endParaRPr lang="zh-CN" altLang="en-US" dirty="0" smtClean="0"/>
          </a:p>
          <a:p>
            <a:pPr lvl="0"/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>
            <p:ph sz="quarter" idx="14"/>
          </p:nvPr>
        </p:nvSpPr>
        <p:spPr>
          <a:xfrm>
            <a:off x="1679509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内容占位符 7"/>
          <p:cNvSpPr>
            <a:spLocks noGrp="1"/>
          </p:cNvSpPr>
          <p:nvPr>
            <p:ph sz="quarter" idx="15"/>
          </p:nvPr>
        </p:nvSpPr>
        <p:spPr>
          <a:xfrm>
            <a:off x="6384032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7"/>
          <p:cNvSpPr>
            <a:spLocks noGrp="1"/>
          </p:cNvSpPr>
          <p:nvPr>
            <p:ph sz="quarter" idx="16"/>
          </p:nvPr>
        </p:nvSpPr>
        <p:spPr>
          <a:xfrm>
            <a:off x="6384032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内容占位符 7"/>
          <p:cNvSpPr>
            <a:spLocks noGrp="1"/>
          </p:cNvSpPr>
          <p:nvPr>
            <p:ph sz="quarter" idx="17"/>
          </p:nvPr>
        </p:nvSpPr>
        <p:spPr>
          <a:xfrm>
            <a:off x="1679509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91478" y="2564904"/>
            <a:ext cx="10273141" cy="675506"/>
          </a:xfrm>
          <a:prstGeom prst="rect">
            <a:avLst/>
          </a:prstGeom>
        </p:spPr>
        <p:txBody>
          <a:bodyPr anchor="ctr"/>
          <a:lstStyle>
            <a:lvl1pPr algn="r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47594" y="3356992"/>
            <a:ext cx="9267327" cy="4320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9072331" y="5876925"/>
            <a:ext cx="2688167" cy="647700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2000">
                <a:solidFill>
                  <a:srgbClr val="99CC00"/>
                </a:solidFill>
                <a:latin typeface="方正黑体简体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431371" y="332656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 flipH="1">
            <a:off x="335361" y="692696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783398" y="692944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H="1">
            <a:off x="687388" y="1052984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371" y="260648"/>
            <a:ext cx="11452853" cy="490066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8955" y="908720"/>
            <a:ext cx="11425269" cy="525658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783398" y="692944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H="1">
            <a:off x="687388" y="1052984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 hasCustomPrompt="1"/>
          </p:nvPr>
        </p:nvSpPr>
        <p:spPr>
          <a:xfrm>
            <a:off x="1583499" y="1484785"/>
            <a:ext cx="2607488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9" name="内容占位符 7"/>
          <p:cNvSpPr>
            <a:spLocks noGrp="1"/>
          </p:cNvSpPr>
          <p:nvPr>
            <p:ph sz="quarter" idx="11" hasCustomPrompt="1"/>
          </p:nvPr>
        </p:nvSpPr>
        <p:spPr>
          <a:xfrm>
            <a:off x="6288021" y="148478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10" name="内容占位符 7"/>
          <p:cNvSpPr>
            <a:spLocks noGrp="1"/>
          </p:cNvSpPr>
          <p:nvPr>
            <p:ph sz="quarter" idx="12" hasCustomPrompt="1"/>
          </p:nvPr>
        </p:nvSpPr>
        <p:spPr>
          <a:xfrm>
            <a:off x="6288021" y="400506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11" name="内容占位符 7"/>
          <p:cNvSpPr>
            <a:spLocks noGrp="1"/>
          </p:cNvSpPr>
          <p:nvPr>
            <p:ph sz="quarter" idx="13" hasCustomPrompt="1"/>
          </p:nvPr>
        </p:nvSpPr>
        <p:spPr>
          <a:xfrm>
            <a:off x="1583499" y="4005065"/>
            <a:ext cx="1440160" cy="764904"/>
          </a:xfrm>
        </p:spPr>
        <p:txBody>
          <a:bodyPr>
            <a:normAutofit/>
          </a:bodyPr>
          <a:lstStyle>
            <a:lvl1pPr marL="342900" marR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02</a:t>
            </a:r>
            <a:endParaRPr lang="zh-CN" altLang="en-US" dirty="0" smtClean="0"/>
          </a:p>
          <a:p>
            <a:pPr lvl="0"/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>
            <p:ph sz="quarter" idx="14"/>
          </p:nvPr>
        </p:nvSpPr>
        <p:spPr>
          <a:xfrm>
            <a:off x="1679509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内容占位符 7"/>
          <p:cNvSpPr>
            <a:spLocks noGrp="1"/>
          </p:cNvSpPr>
          <p:nvPr>
            <p:ph sz="quarter" idx="15"/>
          </p:nvPr>
        </p:nvSpPr>
        <p:spPr>
          <a:xfrm>
            <a:off x="6384032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7"/>
          <p:cNvSpPr>
            <a:spLocks noGrp="1"/>
          </p:cNvSpPr>
          <p:nvPr>
            <p:ph sz="quarter" idx="16"/>
          </p:nvPr>
        </p:nvSpPr>
        <p:spPr>
          <a:xfrm>
            <a:off x="6384032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内容占位符 7"/>
          <p:cNvSpPr>
            <a:spLocks noGrp="1"/>
          </p:cNvSpPr>
          <p:nvPr>
            <p:ph sz="quarter" idx="17"/>
          </p:nvPr>
        </p:nvSpPr>
        <p:spPr>
          <a:xfrm>
            <a:off x="1679509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371" y="188640"/>
            <a:ext cx="10972800" cy="490066"/>
          </a:xfrm>
          <a:prstGeom prst="rect">
            <a:avLst/>
          </a:prstGeom>
        </p:spPr>
        <p:txBody>
          <a:bodyPr/>
          <a:lstStyle>
            <a:lvl1pPr algn="l">
              <a:defRPr lang="zh-CN" altLang="en-US" sz="2800" b="1" kern="120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196753"/>
            <a:ext cx="5384800" cy="45259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196753"/>
            <a:ext cx="5384800" cy="45259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431371" y="332656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flipH="1">
            <a:off x="335361" y="692696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371" y="202630"/>
            <a:ext cx="10972800" cy="634082"/>
          </a:xfrm>
          <a:prstGeom prst="rect">
            <a:avLst/>
          </a:prstGeom>
        </p:spPr>
        <p:txBody>
          <a:bodyPr anchor="ctr"/>
          <a:lstStyle>
            <a:lvl1pPr algn="l">
              <a:defRPr lang="zh-CN" altLang="en-US" sz="2800" b="1" kern="120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431371" y="476672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flipH="1">
            <a:off x="335361" y="836712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495367" y="332656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 flipH="1">
            <a:off x="399357" y="692696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1583499" y="148478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内容占位符 7"/>
          <p:cNvSpPr>
            <a:spLocks noGrp="1"/>
          </p:cNvSpPr>
          <p:nvPr>
            <p:ph sz="quarter" idx="11"/>
          </p:nvPr>
        </p:nvSpPr>
        <p:spPr>
          <a:xfrm>
            <a:off x="6288021" y="148478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内容占位符 7"/>
          <p:cNvSpPr>
            <a:spLocks noGrp="1"/>
          </p:cNvSpPr>
          <p:nvPr>
            <p:ph sz="quarter" idx="12"/>
          </p:nvPr>
        </p:nvSpPr>
        <p:spPr>
          <a:xfrm>
            <a:off x="6288021" y="400506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内容占位符 7"/>
          <p:cNvSpPr>
            <a:spLocks noGrp="1"/>
          </p:cNvSpPr>
          <p:nvPr>
            <p:ph sz="quarter" idx="13"/>
          </p:nvPr>
        </p:nvSpPr>
        <p:spPr>
          <a:xfrm>
            <a:off x="1583499" y="400506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>
            <p:ph sz="quarter" idx="14"/>
          </p:nvPr>
        </p:nvSpPr>
        <p:spPr>
          <a:xfrm>
            <a:off x="1679509" y="234888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内容占位符 7"/>
          <p:cNvSpPr>
            <a:spLocks noGrp="1"/>
          </p:cNvSpPr>
          <p:nvPr>
            <p:ph sz="quarter" idx="15"/>
          </p:nvPr>
        </p:nvSpPr>
        <p:spPr>
          <a:xfrm>
            <a:off x="6384032" y="234888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7"/>
          <p:cNvSpPr>
            <a:spLocks noGrp="1"/>
          </p:cNvSpPr>
          <p:nvPr>
            <p:ph sz="quarter" idx="16"/>
          </p:nvPr>
        </p:nvSpPr>
        <p:spPr>
          <a:xfrm>
            <a:off x="6384032" y="486916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内容占位符 7"/>
          <p:cNvSpPr>
            <a:spLocks noGrp="1"/>
          </p:cNvSpPr>
          <p:nvPr>
            <p:ph sz="quarter" idx="17"/>
          </p:nvPr>
        </p:nvSpPr>
        <p:spPr>
          <a:xfrm>
            <a:off x="1679509" y="486916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 userDrawn="1"/>
        </p:nvSpPr>
        <p:spPr>
          <a:xfrm>
            <a:off x="1391478" y="2564904"/>
            <a:ext cx="6522773" cy="675506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4" name="图片 3" descr="图片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032"/>
            <a:ext cx="12197395" cy="685496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19" y="29158"/>
            <a:ext cx="2496277" cy="21228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9E165-D6A9-497E-8B6F-F8B465C0476D}" type="datetimeFigureOut">
              <a:rPr lang="zh-CN" altLang="en-US" smtClean="0"/>
              <a:pPr/>
              <a:t>2017/10/12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01961-4605-40D8-AD93-84053D8266F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13" descr="金智教育ppt7-2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00" y="0"/>
            <a:ext cx="12217400" cy="6858000"/>
          </a:xfrm>
          <a:prstGeom prst="rect">
            <a:avLst/>
          </a:prstGeom>
          <a:noFill/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9" y="2002594"/>
            <a:ext cx="2927648" cy="27945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2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3032"/>
            <a:ext cx="12192000" cy="68519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907" y="20318"/>
            <a:ext cx="864096" cy="6003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len.he\Desktop\金智教育VI应用部分（部分）  JPG\ppt  内部报告封底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283" y="-7938"/>
            <a:ext cx="12240684" cy="687387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标题 1"/>
          <p:cNvSpPr txBox="1"/>
          <p:nvPr userDrawn="1"/>
        </p:nvSpPr>
        <p:spPr>
          <a:xfrm>
            <a:off x="1391478" y="2564904"/>
            <a:ext cx="6522773" cy="675506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8" name="图片 7" descr="图片1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3032"/>
            <a:ext cx="12197395" cy="68549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3" y="29158"/>
            <a:ext cx="2280253" cy="21228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图片 6" descr="图片2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3032"/>
            <a:ext cx="12192000" cy="68519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20318"/>
            <a:ext cx="1010451" cy="8163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38084" y="3284984"/>
            <a:ext cx="11501518" cy="1501338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dirty="0" smtClean="0"/>
              <a:t>中国政法大学</a:t>
            </a:r>
            <a:r>
              <a:rPr lang="en-US" altLang="zh-CN" sz="3600" dirty="0" smtClean="0"/>
              <a:t>-</a:t>
            </a:r>
            <a:r>
              <a:rPr lang="zh-CN" altLang="en-US" sz="3600" dirty="0" smtClean="0"/>
              <a:t>家庭经济困难学生</a:t>
            </a:r>
            <a:r>
              <a:rPr lang="en-US" altLang="zh-CN" sz="3600" dirty="0" smtClean="0"/>
              <a:t>-</a:t>
            </a:r>
            <a:r>
              <a:rPr lang="zh-CN" altLang="en-US" sz="3600" dirty="0" smtClean="0"/>
              <a:t>教师端操作手册</a:t>
            </a:r>
            <a:endParaRPr lang="en-US" altLang="zh-CN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智慧学工系统浏览器兼容</a:t>
            </a:r>
            <a:endParaRPr lang="zh-CN" altLang="en-US" b="1" dirty="0"/>
          </a:p>
        </p:txBody>
      </p:sp>
      <p:pic>
        <p:nvPicPr>
          <p:cNvPr id="1026" name="Picture 2" descr="C:\Users\jinzhi\Desktop\QQ图片201709201142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00574"/>
            <a:ext cx="1219200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/>
          <a:lstStyle/>
          <a:p>
            <a:r>
              <a:rPr lang="zh-CN" altLang="en-US" b="1" dirty="0" smtClean="0"/>
              <a:t>智慧法大如何访问</a:t>
            </a:r>
            <a:endParaRPr lang="zh-CN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85860"/>
            <a:ext cx="709613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239008" y="1285860"/>
            <a:ext cx="4524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通过校园官网，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位置进入到智慧法大登录页面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81026" y="5072074"/>
            <a:ext cx="428628" cy="428628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5274" y="514351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4456"/>
            <a:ext cx="7024694" cy="46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/>
          <a:lstStyle/>
          <a:p>
            <a:r>
              <a:rPr lang="zh-CN" altLang="en-US" b="1" dirty="0" smtClean="0"/>
              <a:t>智慧法大如何登录</a:t>
            </a:r>
            <a:endParaRPr lang="zh-CN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4952992" y="2143116"/>
            <a:ext cx="1643074" cy="100013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67240" y="2214554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67570" y="1357298"/>
            <a:ext cx="464347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使用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CU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帐号及密码登录智慧法大系统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智慧学工如何访问</a:t>
            </a:r>
            <a:endParaRPr lang="zh-CN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7881950" cy="475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4095736" y="4957094"/>
            <a:ext cx="1143008" cy="1043674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82088" y="4929198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1949" y="1500174"/>
            <a:ext cx="4310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登陆后通过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位置，点击选择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进入服务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进入到学工系统首页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3"/>
            <a:ext cx="773907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57998" cy="687705"/>
          </a:xfrm>
        </p:spPr>
        <p:txBody>
          <a:bodyPr>
            <a:normAutofit/>
          </a:bodyPr>
          <a:lstStyle/>
          <a:p>
            <a:pPr lvl="0"/>
            <a:r>
              <a:rPr lang="zh-CN" altLang="en-US" b="1" dirty="0" smtClean="0"/>
              <a:t>如何</a:t>
            </a:r>
            <a:r>
              <a:rPr lang="zh-CN" altLang="en-US" dirty="0" smtClean="0"/>
              <a:t>审核家庭经济困难学生</a:t>
            </a:r>
            <a:endParaRPr lang="zh-CN" altLang="en-US" b="1" dirty="0"/>
          </a:p>
        </p:txBody>
      </p:sp>
      <p:sp>
        <p:nvSpPr>
          <p:cNvPr id="12" name="矩形 11"/>
          <p:cNvSpPr/>
          <p:nvPr/>
        </p:nvSpPr>
        <p:spPr>
          <a:xfrm>
            <a:off x="5480954" y="3885524"/>
            <a:ext cx="1143008" cy="785818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67306" y="3857628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7637" y="1500174"/>
            <a:ext cx="452436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进入学工系统后，在首页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位置点击家庭经济困难学生图标，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进入家庭经济困难学生审核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页面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7739074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838200" y="365125"/>
            <a:ext cx="6757998" cy="687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如何</a:t>
            </a:r>
            <a:r>
              <a:rPr lang="zh-CN" altLang="en-US" sz="3600" b="1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审核困难生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1686" y="1172480"/>
            <a:ext cx="500066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24496" y="1142984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6646" y="2857496"/>
            <a:ext cx="7286676" cy="428628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49624" y="2143116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2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7637" y="1214422"/>
            <a:ext cx="452436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进入家庭经济困难学生应用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中，在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位置，默认进入审核页面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(2)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通过选择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【2】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位置相应的检索条件可快速筛选出相应条件待审核的申请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(3)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【3】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位置对申请进行批量审核通过或不通过，并可通过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导出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按钮导出申请学生名单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(4)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【4】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位置可查看学生申请表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6646" y="1955996"/>
            <a:ext cx="3643338" cy="857256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38612" y="2571744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3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80960" y="3330368"/>
            <a:ext cx="714380" cy="35719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95340" y="335756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4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7667636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838200" y="365125"/>
            <a:ext cx="6757998" cy="687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如何</a:t>
            </a:r>
            <a:r>
              <a:rPr lang="zh-CN" altLang="en-US" sz="3600" b="1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认定家庭经济困难学生等级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7637" y="1500174"/>
            <a:ext cx="452436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进入申请表页面后，在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位置，可下拉调整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相应家庭经济困难学生困难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等级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(2)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【2】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位置的下载学生上传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中国政法大学家庭经济困难学生认定申请表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《高等学校学生及家庭情况调查表》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或相关证明）照片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(3)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确认困难等级无问题后可通过审核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8084" y="2714620"/>
            <a:ext cx="5572164" cy="35719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0248" y="2714620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9522" y="3857628"/>
            <a:ext cx="5429288" cy="785818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10248" y="407194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2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自定义设计方案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自定义设计方案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>
          <a:solidFill>
            <a:srgbClr val="0070C0"/>
          </a:solidFill>
          <a:prstDash val="dash"/>
        </a:ln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内部报告模板2-1 - 副本</Template>
  <TotalTime>343</TotalTime>
  <Words>298</Words>
  <Application>Microsoft Office PowerPoint</Application>
  <PresentationFormat>自定义</PresentationFormat>
  <Paragraphs>38</Paragraphs>
  <Slides>8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7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自定义设计方案</vt:lpstr>
      <vt:lpstr>2_自定义设计方案</vt:lpstr>
      <vt:lpstr>1_自定义设计方案</vt:lpstr>
      <vt:lpstr>4_自定义设计方案</vt:lpstr>
      <vt:lpstr>5_自定义设计方案</vt:lpstr>
      <vt:lpstr>3_自定义设计方案</vt:lpstr>
      <vt:lpstr>7_自定义设计方案</vt:lpstr>
      <vt:lpstr>中国政法大学-家庭经济困难学生-教师端操作手册</vt:lpstr>
      <vt:lpstr>智慧学工系统浏览器兼容</vt:lpstr>
      <vt:lpstr>智慧法大如何访问</vt:lpstr>
      <vt:lpstr>智慧法大如何登录</vt:lpstr>
      <vt:lpstr>智慧学工如何访问</vt:lpstr>
      <vt:lpstr>如何审核家庭经济困难学生</vt:lpstr>
      <vt:lpstr>幻灯片 7</vt:lpstr>
      <vt:lpstr>幻灯片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sdong</dc:creator>
  <cp:lastModifiedBy>jinzhi</cp:lastModifiedBy>
  <cp:revision>1442</cp:revision>
  <dcterms:created xsi:type="dcterms:W3CDTF">2011-07-28T07:14:00Z</dcterms:created>
  <dcterms:modified xsi:type="dcterms:W3CDTF">2017-10-12T09:23:50Z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